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3" r:id="rId3"/>
    <p:sldId id="260" r:id="rId4"/>
    <p:sldId id="258" r:id="rId5"/>
    <p:sldId id="259" r:id="rId6"/>
    <p:sldId id="262" r:id="rId7"/>
    <p:sldId id="261" r:id="rId8"/>
    <p:sldId id="264" r:id="rId9"/>
    <p:sldId id="265" r:id="rId10"/>
    <p:sldId id="257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4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8AAB-CB69-9C49-BEE4-7542225CEB1C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5C75-3306-3A40-9D86-8AF793A55F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8AAB-CB69-9C49-BEE4-7542225CEB1C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5C75-3306-3A40-9D86-8AF793A5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8AAB-CB69-9C49-BEE4-7542225CEB1C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5C75-3306-3A40-9D86-8AF793A5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8AAB-CB69-9C49-BEE4-7542225CEB1C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5C75-3306-3A40-9D86-8AF793A5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8AAB-CB69-9C49-BEE4-7542225CEB1C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5C75-3306-3A40-9D86-8AF793A55F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8AAB-CB69-9C49-BEE4-7542225CEB1C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5C75-3306-3A40-9D86-8AF793A5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8AAB-CB69-9C49-BEE4-7542225CEB1C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5C75-3306-3A40-9D86-8AF793A5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8AAB-CB69-9C49-BEE4-7542225CEB1C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5C75-3306-3A40-9D86-8AF793A5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8AAB-CB69-9C49-BEE4-7542225CEB1C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5C75-3306-3A40-9D86-8AF793A55F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8AAB-CB69-9C49-BEE4-7542225CEB1C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5C75-3306-3A40-9D86-8AF793A5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8AAB-CB69-9C49-BEE4-7542225CEB1C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45C75-3306-3A40-9D86-8AF793A55F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85098AAB-CB69-9C49-BEE4-7542225CEB1C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22545C75-3306-3A40-9D86-8AF793A55F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itemaker.umich.edu/advance/toolkit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601216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Did I Get Here? </a:t>
            </a:r>
            <a:br>
              <a:rPr lang="en-US" dirty="0" smtClean="0"/>
            </a:br>
            <a:r>
              <a:rPr lang="en-US" dirty="0" smtClean="0"/>
              <a:t>The Role of Unconscious Bias in Career Paths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784600"/>
            <a:ext cx="740664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Patricia M. Knezek (NOAO/WIYN Consortium, Inc.)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Thought I was an administrative assistant because:</a:t>
            </a:r>
          </a:p>
          <a:p>
            <a:pPr lvl="1"/>
            <a:r>
              <a:rPr lang="en-US" dirty="0" smtClean="0"/>
              <a:t>I was the only woman present</a:t>
            </a:r>
          </a:p>
          <a:p>
            <a:pPr lvl="1"/>
            <a:r>
              <a:rPr lang="en-US" dirty="0" smtClean="0"/>
              <a:t>I was diligently taking notes</a:t>
            </a:r>
          </a:p>
          <a:p>
            <a:pPr lvl="1"/>
            <a:r>
              <a:rPr lang="en-US" dirty="0" smtClean="0"/>
              <a:t>I sat in the middle of a large, rectangular table</a:t>
            </a:r>
          </a:p>
          <a:p>
            <a:r>
              <a:rPr lang="en-US" dirty="0" smtClean="0"/>
              <a:t>I am still often the only woman present, and I take diligent notes, BUT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 will introduce myself and my role, </a:t>
            </a:r>
            <a:r>
              <a:rPr lang="en-US" dirty="0" smtClean="0"/>
              <a:t>and lead the </a:t>
            </a:r>
            <a:r>
              <a:rPr lang="en-US" dirty="0" smtClean="0"/>
              <a:t>meeting (if appropriate)</a:t>
            </a:r>
          </a:p>
          <a:p>
            <a:pPr lvl="1"/>
            <a:r>
              <a:rPr lang="en-US" dirty="0" smtClean="0"/>
              <a:t>I will sit at the head of the </a:t>
            </a:r>
            <a:r>
              <a:rPr lang="en-US" dirty="0" smtClean="0"/>
              <a:t>table </a:t>
            </a:r>
            <a:r>
              <a:rPr lang="en-US" dirty="0" smtClean="0"/>
              <a:t>(i</a:t>
            </a:r>
            <a:r>
              <a:rPr lang="en-US" dirty="0" smtClean="0"/>
              <a:t>f appropriate)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Female support personnel not a Ph.D.</a:t>
            </a:r>
          </a:p>
          <a:p>
            <a:pPr lvl="1"/>
            <a:r>
              <a:rPr lang="en-US" dirty="0" smtClean="0"/>
              <a:t>A female scientist is on the mountain to do an instrument startup for a new observer.</a:t>
            </a:r>
          </a:p>
          <a:p>
            <a:pPr lvl="1"/>
            <a:r>
              <a:rPr lang="en-US" dirty="0" smtClean="0"/>
              <a:t>New (young) male observer asks female scientist where she went to school, and if she had a Ph.D.</a:t>
            </a:r>
          </a:p>
          <a:p>
            <a:r>
              <a:rPr lang="en-US" dirty="0" smtClean="0"/>
              <a:t>Support personnel is female</a:t>
            </a:r>
          </a:p>
          <a:p>
            <a:pPr lvl="1"/>
            <a:r>
              <a:rPr lang="en-US" dirty="0" smtClean="0"/>
              <a:t>Upon arrival, introduces herself as Dr. Jane Smith.</a:t>
            </a:r>
          </a:p>
          <a:p>
            <a:pPr lvl="1"/>
            <a:r>
              <a:rPr lang="en-US" dirty="0" smtClean="0"/>
              <a:t>Indicate that she is the instrument scientist.</a:t>
            </a:r>
          </a:p>
          <a:p>
            <a:pPr lvl="1"/>
            <a:r>
              <a:rPr lang="en-US" dirty="0" smtClean="0"/>
              <a:t>Take control of the situation.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Young man is assumed to be in junior position</a:t>
            </a:r>
          </a:p>
          <a:p>
            <a:pPr lvl="1"/>
            <a:r>
              <a:rPr lang="en-US" dirty="0" smtClean="0"/>
              <a:t>He is named Project Scientist for a major instrument, his first such position.</a:t>
            </a:r>
          </a:p>
          <a:p>
            <a:pPr lvl="1"/>
            <a:r>
              <a:rPr lang="en-US" dirty="0" smtClean="0"/>
              <a:t>The Project Manager is a much more senior man.</a:t>
            </a:r>
          </a:p>
          <a:p>
            <a:pPr lvl="1"/>
            <a:r>
              <a:rPr lang="en-US" dirty="0" smtClean="0"/>
              <a:t>The team always goes to PM for decisions.</a:t>
            </a:r>
          </a:p>
          <a:p>
            <a:r>
              <a:rPr lang="en-US" dirty="0" smtClean="0"/>
              <a:t>Young man is Project Scientist</a:t>
            </a:r>
          </a:p>
          <a:p>
            <a:pPr lvl="1"/>
            <a:r>
              <a:rPr lang="en-US" dirty="0" smtClean="0"/>
              <a:t>Be proactive when decisions are science-based.</a:t>
            </a:r>
          </a:p>
          <a:p>
            <a:pPr lvl="1"/>
            <a:r>
              <a:rPr lang="en-US" dirty="0" smtClean="0"/>
              <a:t>Do your homework and make informed decisions.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Does This Honestly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3600" dirty="0" smtClean="0"/>
              <a:t>See the next talk!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53796" indent="-571500">
              <a:buFont typeface="+mj-lt"/>
              <a:buAutoNum type="romanUcPeriod"/>
            </a:pPr>
            <a:r>
              <a:rPr lang="en-US" dirty="0" smtClean="0"/>
              <a:t>The Interview Process – for the Committee</a:t>
            </a:r>
          </a:p>
          <a:p>
            <a:pPr marL="653796" indent="-571500">
              <a:buFont typeface="+mj-lt"/>
              <a:buAutoNum type="romanUcPeriod"/>
            </a:pPr>
            <a:r>
              <a:rPr lang="en-US" dirty="0" smtClean="0"/>
              <a:t>The Interview Process – for the Candidate</a:t>
            </a:r>
          </a:p>
          <a:p>
            <a:pPr marL="653796" indent="-571500">
              <a:buFont typeface="+mj-lt"/>
              <a:buAutoNum type="romanUcPeriod"/>
            </a:pPr>
            <a:r>
              <a:rPr lang="en-US" dirty="0" smtClean="0"/>
              <a:t>Looking Beyond Hiring – Bias Every Day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595" dirty="0" smtClean="0"/>
              <a:t>Used </a:t>
            </a:r>
            <a:r>
              <a:rPr lang="en-US" sz="2595" dirty="0" smtClean="0">
                <a:hlinkClick r:id="rId2"/>
              </a:rPr>
              <a:t>http://sitemaker.umich.edu/advance/toolkits</a:t>
            </a:r>
            <a:r>
              <a:rPr lang="en-US" sz="2595" dirty="0" smtClean="0"/>
              <a:t> for reference</a:t>
            </a:r>
            <a:endParaRPr lang="en-US" sz="259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Unconscious Bias Affects: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people interact with you</a:t>
            </a:r>
          </a:p>
          <a:p>
            <a:r>
              <a:rPr lang="en-US" dirty="0" smtClean="0"/>
              <a:t>The way </a:t>
            </a:r>
            <a:r>
              <a:rPr lang="en-US" i="1" dirty="0" smtClean="0"/>
              <a:t>you</a:t>
            </a:r>
            <a:r>
              <a:rPr lang="en-US" dirty="0" smtClean="0"/>
              <a:t> interact with others</a:t>
            </a:r>
          </a:p>
          <a:p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It’s critical to consider both as you move along your career path!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Maintain “</a:t>
            </a:r>
            <a:r>
              <a:rPr lang="en-US" dirty="0" smtClean="0"/>
              <a:t>Constant Vigilance”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Interview Process –</a:t>
            </a:r>
            <a:r>
              <a:rPr lang="en-US" dirty="0" smtClean="0"/>
              <a:t>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over the interview candidate list – is there diversity?  If not, re-evaluate.</a:t>
            </a:r>
          </a:p>
          <a:p>
            <a:r>
              <a:rPr lang="en-US" dirty="0" smtClean="0"/>
              <a:t>Review </a:t>
            </a:r>
            <a:r>
              <a:rPr lang="en-US" dirty="0" smtClean="0"/>
              <a:t>EEO laws</a:t>
            </a:r>
            <a:r>
              <a:rPr lang="en-US" dirty="0" smtClean="0"/>
              <a:t> with </a:t>
            </a:r>
            <a:r>
              <a:rPr lang="en-US" dirty="0" smtClean="0"/>
              <a:t>the</a:t>
            </a:r>
            <a:r>
              <a:rPr lang="en-US" dirty="0" smtClean="0"/>
              <a:t> committee.</a:t>
            </a:r>
          </a:p>
          <a:p>
            <a:r>
              <a:rPr lang="en-US" dirty="0" smtClean="0"/>
              <a:t>Review what questions can and cannot be asked legally.</a:t>
            </a:r>
          </a:p>
          <a:p>
            <a:r>
              <a:rPr lang="en-US" dirty="0" smtClean="0"/>
              <a:t>Remind everyone that the goal is to get the </a:t>
            </a:r>
            <a:r>
              <a:rPr lang="en-US" i="1" dirty="0" smtClean="0"/>
              <a:t>best</a:t>
            </a:r>
            <a:r>
              <a:rPr lang="en-US" dirty="0" smtClean="0"/>
              <a:t> candidates possible – and that means drawing from a broad group, not just people who “look and talk like you.”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Interview Process</a:t>
            </a:r>
            <a:r>
              <a:rPr lang="en-US" dirty="0" smtClean="0"/>
              <a:t> – Actual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Have a formal set of interview questions that are asked of every candidate, and assign specific questions to specific members of the committee</a:t>
            </a:r>
          </a:p>
          <a:p>
            <a:r>
              <a:rPr lang="en-US" dirty="0" smtClean="0"/>
              <a:t>Organize </a:t>
            </a:r>
            <a:r>
              <a:rPr lang="en-US" dirty="0" smtClean="0"/>
              <a:t>the entire interview process so that it is as uniform as possible.</a:t>
            </a:r>
            <a:endParaRPr lang="en-US" dirty="0" smtClean="0"/>
          </a:p>
          <a:p>
            <a:r>
              <a:rPr lang="en-US" dirty="0" smtClean="0"/>
              <a:t>Have a evaluation form that all committee members have reviewed and </a:t>
            </a:r>
            <a:r>
              <a:rPr lang="en-US" dirty="0" smtClean="0"/>
              <a:t>approved and </a:t>
            </a:r>
            <a:r>
              <a:rPr lang="en-US" i="1" dirty="0" smtClean="0"/>
              <a:t>use it.</a:t>
            </a:r>
            <a:endParaRPr lang="en-US" dirty="0" smtClean="0"/>
          </a:p>
          <a:p>
            <a:r>
              <a:rPr lang="en-US" dirty="0" smtClean="0"/>
              <a:t>Meet as a committee after each candidate interview to discuss and take notes.</a:t>
            </a:r>
          </a:p>
          <a:p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Interview Process – Evaluation and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allow committee members to evaluate candidates that they did not interact with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Maintain “constant vigilance” for evidence of bias in evaluation, including:</a:t>
            </a:r>
          </a:p>
          <a:p>
            <a:pPr lvl="1"/>
            <a:r>
              <a:rPr lang="en-US" dirty="0" smtClean="0"/>
              <a:t>Descriptive language</a:t>
            </a:r>
          </a:p>
          <a:p>
            <a:pPr lvl="1"/>
            <a:r>
              <a:rPr lang="en-US" dirty="0" smtClean="0"/>
              <a:t>Appearance</a:t>
            </a:r>
          </a:p>
          <a:p>
            <a:pPr lvl="1"/>
            <a:r>
              <a:rPr lang="en-US" dirty="0" smtClean="0"/>
              <a:t>“Not like us” (including accents, etc.)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Interview Process –</a:t>
            </a:r>
            <a:r>
              <a:rPr lang="en-US" dirty="0" smtClean="0"/>
              <a:t> Candidate </a:t>
            </a:r>
            <a:r>
              <a:rPr lang="en-US" dirty="0" smtClean="0"/>
              <a:t>Viewpoint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your homework</a:t>
            </a:r>
          </a:p>
          <a:p>
            <a:pPr lvl="1"/>
            <a:r>
              <a:rPr lang="en-US" dirty="0" smtClean="0"/>
              <a:t>Read about the place and people</a:t>
            </a:r>
          </a:p>
          <a:p>
            <a:pPr lvl="1"/>
            <a:r>
              <a:rPr lang="en-US" dirty="0" smtClean="0"/>
              <a:t>Prepare to discuss how you will “fit in”</a:t>
            </a:r>
          </a:p>
          <a:p>
            <a:pPr lvl="1"/>
            <a:r>
              <a:rPr lang="en-US" dirty="0" smtClean="0"/>
              <a:t>Prepare list of questions</a:t>
            </a:r>
          </a:p>
          <a:p>
            <a:r>
              <a:rPr lang="en-US" dirty="0" smtClean="0"/>
              <a:t>Dress professionally</a:t>
            </a:r>
            <a:endParaRPr lang="en-US" dirty="0" smtClean="0"/>
          </a:p>
          <a:p>
            <a:r>
              <a:rPr lang="en-US" dirty="0" smtClean="0"/>
              <a:t>Behav</a:t>
            </a:r>
            <a:r>
              <a:rPr lang="en-US" dirty="0" smtClean="0"/>
              <a:t>e professionally</a:t>
            </a:r>
          </a:p>
          <a:p>
            <a:r>
              <a:rPr lang="en-US" dirty="0" smtClean="0"/>
              <a:t>Think about both the unconscious biases </a:t>
            </a:r>
            <a:r>
              <a:rPr lang="en-US" i="1" dirty="0" smtClean="0"/>
              <a:t>you</a:t>
            </a:r>
            <a:r>
              <a:rPr lang="en-US" dirty="0" smtClean="0"/>
              <a:t> might have going in, and that </a:t>
            </a:r>
            <a:r>
              <a:rPr lang="en-US" i="1" dirty="0" smtClean="0"/>
              <a:t>they</a:t>
            </a:r>
            <a:r>
              <a:rPr lang="en-US" dirty="0" smtClean="0"/>
              <a:t> might have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Candidate was well qualified</a:t>
            </a:r>
          </a:p>
          <a:p>
            <a:r>
              <a:rPr lang="en-US" dirty="0" smtClean="0"/>
              <a:t>Candidate was known to most committee members</a:t>
            </a:r>
          </a:p>
          <a:p>
            <a:r>
              <a:rPr lang="en-US" dirty="0" smtClean="0"/>
              <a:t>During the face-to-face interview with the committee, interaction between candidate and male committee members was very casual</a:t>
            </a:r>
          </a:p>
          <a:p>
            <a:pPr lvl="1"/>
            <a:r>
              <a:rPr lang="en-US" dirty="0" smtClean="0"/>
              <a:t>Male committee members were very enthusiastic</a:t>
            </a:r>
          </a:p>
          <a:p>
            <a:pPr lvl="1"/>
            <a:r>
              <a:rPr lang="en-US" dirty="0" smtClean="0"/>
              <a:t>Female committee members had serious concerns about professional demeanor in public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Beyond Hiring – Bias Every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face unconscious bias every day</a:t>
            </a:r>
          </a:p>
          <a:p>
            <a:r>
              <a:rPr lang="en-US" dirty="0" smtClean="0"/>
              <a:t>We must be proactive to combat this bias, both within ourselves and others</a:t>
            </a:r>
          </a:p>
          <a:p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You can help control your </a:t>
            </a:r>
            <a:r>
              <a:rPr lang="en-US" dirty="0" smtClean="0"/>
              <a:t>destiny!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9352</TotalTime>
  <Words>658</Words>
  <Application>Microsoft Macintosh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How Did I Get Here?  The Role of Unconscious Bias in Career Paths</vt:lpstr>
      <vt:lpstr>Brief Overview</vt:lpstr>
      <vt:lpstr>Unconscious Bias Affects:</vt:lpstr>
      <vt:lpstr>The Interview Process – Preparation</vt:lpstr>
      <vt:lpstr>Interview Process – Actual Interviews</vt:lpstr>
      <vt:lpstr>Interview Process – Evaluation and Recommendation</vt:lpstr>
      <vt:lpstr>Interview Process – Candidate Viewpoint</vt:lpstr>
      <vt:lpstr>Example</vt:lpstr>
      <vt:lpstr>Looking Beyond Hiring – Bias Every Day</vt:lpstr>
      <vt:lpstr>Example</vt:lpstr>
      <vt:lpstr>Example</vt:lpstr>
      <vt:lpstr>Example</vt:lpstr>
      <vt:lpstr>So, Does This Honestly Matter?</vt:lpstr>
    </vt:vector>
  </TitlesOfParts>
  <Company>WIYN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I Get Here? – The Role of Unconscious Bias in Career Paths</dc:title>
  <dc:creator>Pat Knezek</dc:creator>
  <cp:lastModifiedBy>Pat Knezek</cp:lastModifiedBy>
  <cp:revision>40</cp:revision>
  <dcterms:created xsi:type="dcterms:W3CDTF">2010-05-18T22:35:49Z</dcterms:created>
  <dcterms:modified xsi:type="dcterms:W3CDTF">2010-05-24T12:46:26Z</dcterms:modified>
</cp:coreProperties>
</file>